
<file path=[Content_Types].xml><?xml version="1.0" encoding="utf-8"?>
<Types xmlns="http://schemas.openxmlformats.org/package/2006/content-types">
  <Default Extension="png" ContentType="image/png"/>
  <Default Extension="jpeg" ContentType="image/jpe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2"/>
  </p:handoutMasterIdLst>
  <p:sldIdLst>
    <p:sldId id="257" r:id="rId3"/>
    <p:sldId id="263" r:id="rId5"/>
    <p:sldId id="283" r:id="rId6"/>
    <p:sldId id="307" r:id="rId7"/>
    <p:sldId id="308" r:id="rId8"/>
    <p:sldId id="270" r:id="rId9"/>
    <p:sldId id="309" r:id="rId10"/>
    <p:sldId id="271" r:id="rId11"/>
    <p:sldId id="331" r:id="rId12"/>
    <p:sldId id="272" r:id="rId13"/>
    <p:sldId id="274" r:id="rId14"/>
    <p:sldId id="337" r:id="rId15"/>
    <p:sldId id="339" r:id="rId16"/>
    <p:sldId id="340" r:id="rId17"/>
    <p:sldId id="277" r:id="rId18"/>
    <p:sldId id="333" r:id="rId19"/>
    <p:sldId id="334" r:id="rId20"/>
    <p:sldId id="332" r:id="rId21"/>
    <p:sldId id="278" r:id="rId22"/>
    <p:sldId id="279" r:id="rId23"/>
    <p:sldId id="280" r:id="rId24"/>
    <p:sldId id="284" r:id="rId25"/>
    <p:sldId id="285" r:id="rId26"/>
    <p:sldId id="338" r:id="rId27"/>
    <p:sldId id="336" r:id="rId28"/>
    <p:sldId id="286" r:id="rId29"/>
    <p:sldId id="335" r:id="rId30"/>
    <p:sldId id="266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87E"/>
    <a:srgbClr val="AE1324"/>
    <a:srgbClr val="0C4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79924" autoAdjust="0"/>
  </p:normalViewPr>
  <p:slideViewPr>
    <p:cSldViewPr snapToGrid="0" showGuides="1">
      <p:cViewPr>
        <p:scale>
          <a:sx n="83" d="100"/>
          <a:sy n="83" d="100"/>
        </p:scale>
        <p:origin x="45" y="531"/>
      </p:cViewPr>
      <p:guideLst>
        <p:guide orient="horz" pos="2161"/>
        <p:guide pos="38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BCEC9-DDE4-4B30-87D6-0017517D5E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照片为学生拍摄的礼堂</a:t>
            </a:r>
            <a:endParaRPr lang="zh-CN" altLang="en-US" dirty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F000F6D-74D8-0C46-B428-4DE0EB03488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图片可以替换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因为</a:t>
            </a:r>
            <a:r>
              <a:rPr lang="en-US" altLang="zh-CN" dirty="0">
                <a:sym typeface="+mn-ea"/>
              </a:rPr>
              <a:t>DeepLearning</a:t>
            </a:r>
            <a:r>
              <a:rPr lang="zh-CN" altLang="en-US" dirty="0">
                <a:sym typeface="+mn-ea"/>
              </a:rPr>
              <a:t>就是一个</a:t>
            </a:r>
            <a:r>
              <a:rPr lang="en-US" altLang="zh-CN" dirty="0">
                <a:sym typeface="+mn-ea"/>
              </a:rPr>
              <a:t>BlackBox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但为什么市面的教程上教人玩的还是公式，因为公式出现的原因正是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人脑找到规律的体现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/>
              <a:t>因为人类从出现开始都是善于总结规律的 只有找到了规律形成了规则才更容易让人理解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32C326A-3541-E547-8C03-5779D23648EF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3597BDB-C194-6F4E-8639-1B954A600FDB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340768"/>
            <a:ext cx="10515600" cy="5061482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r>
              <a:rPr lang="en-US" altLang="zh-CN" dirty="0"/>
              <a:t>·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7777B4F-0286-DE44-939A-59B26D3141B7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ADB0674-9F2F-9048-8F8C-240B2AE1FAC2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38791" cy="102154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 descr="横版组合——透明.p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7F89CA9-0F6A-E745-B1B5-0B3A7BE5D970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721F5A-A6F2-4C4E-BFC8-8F7E8C0B0E84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15600" cy="10215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00000"/>
              </a:lnSpc>
              <a:defRPr lang="en-US" sz="4000" b="1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7" name="直接连接符 6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 descr="横版组合——透明.p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E72066-6174-6145-AA6B-3DE5C9EA0DC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0C70D4-B8A7-1C47-A003-56128FA9BF31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2098675" y="2108200"/>
            <a:ext cx="7994651" cy="1235075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41EA215-7A23-544C-A92E-4577682AAD9A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50E2911-4B38-3847-BB6A-657490750D80}" type="slidenum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3C5E0C2-28B8-CE44-9D60-588CFEE87B31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093995-55F8-9440-9010-524D68AC1856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tags" Target="../tags/tag3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hq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088106"/>
            <a:ext cx="12192000" cy="255927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33085"/>
            <a:ext cx="9144000" cy="1992963"/>
          </a:xfrm>
        </p:spPr>
        <p:txBody>
          <a:bodyPr/>
          <a:lstStyle/>
          <a:p>
            <a:r>
              <a:rPr lang="zh-CN" altLang="en-US" b="1" dirty="0"/>
              <a:t>三阶魔方问题的求解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285718" y="4167585"/>
            <a:ext cx="7906282" cy="1497427"/>
          </a:xfrm>
        </p:spPr>
        <p:txBody>
          <a:bodyPr>
            <a:normAutofit/>
          </a:bodyPr>
          <a:lstStyle/>
          <a:p>
            <a:endParaRPr lang="en-US" altLang="zh-CN" sz="2800" dirty="0"/>
          </a:p>
          <a:p>
            <a:r>
              <a:rPr lang="zh-CN" altLang="en-US" sz="2800" dirty="0"/>
              <a:t>                </a:t>
            </a:r>
            <a:r>
              <a:rPr lang="en-US" altLang="zh-CN" sz="2800" dirty="0"/>
              <a:t>--</a:t>
            </a:r>
            <a:r>
              <a:rPr lang="zh-CN" altLang="en-US" sz="2800" dirty="0"/>
              <a:t>李港  赵天赐</a:t>
            </a:r>
            <a:endParaRPr lang="zh-CN" altLang="en-US" sz="2800" dirty="0"/>
          </a:p>
        </p:txBody>
      </p:sp>
      <p:pic>
        <p:nvPicPr>
          <p:cNvPr id="6" name="图片 5" descr="横版组合——透明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23853" y="698565"/>
            <a:ext cx="51442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符号的解释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22509"/>
          <a:stretch>
            <a:fillRect/>
          </a:stretch>
        </p:blipFill>
        <p:spPr>
          <a:xfrm>
            <a:off x="1788795" y="1360170"/>
            <a:ext cx="5668645" cy="2390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98320" y="4014470"/>
            <a:ext cx="61029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F</a:t>
            </a:r>
            <a:r>
              <a:rPr lang="zh-CN" altLang="en-US" b="1"/>
              <a:t>：</a:t>
            </a:r>
            <a:r>
              <a:rPr lang="en-US" altLang="zh-CN" b="1"/>
              <a:t>Front     R:Right     U:Up</a:t>
            </a:r>
            <a:endParaRPr lang="en-US" altLang="zh-CN" b="1"/>
          </a:p>
          <a:p>
            <a:r>
              <a:rPr lang="en-US" altLang="zh-CN" b="1">
                <a:sym typeface="+mn-ea"/>
              </a:rPr>
              <a:t>B:  Back      L:Left       D:Down</a:t>
            </a:r>
            <a:endParaRPr lang="en-US" altLang="zh-CN" b="1"/>
          </a:p>
          <a:p>
            <a:r>
              <a:rPr lang="zh-CN" altLang="en-US" b="1"/>
              <a:t>分别代表上下左右前后六个方向的顺时针和逆时针旋转</a:t>
            </a:r>
            <a:endParaRPr lang="zh-CN" altLang="en-US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大体步骤</a:t>
            </a:r>
            <a:endParaRPr lang="zh-CN" altLang="en-US"/>
          </a:p>
        </p:txBody>
      </p:sp>
      <p:pic>
        <p:nvPicPr>
          <p:cNvPr id="2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186305"/>
            <a:ext cx="2433955" cy="16535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60780" y="1473200"/>
            <a:ext cx="155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1.</a:t>
            </a:r>
            <a:r>
              <a:rPr lang="zh-CN" altLang="en-US" sz="2400"/>
              <a:t>拼</a:t>
            </a:r>
            <a:r>
              <a:rPr lang="en-US" altLang="zh-CN" sz="2400"/>
              <a:t>“</a:t>
            </a:r>
            <a:r>
              <a:rPr lang="zh-CN" altLang="en-US" sz="2400"/>
              <a:t>十字</a:t>
            </a:r>
            <a:r>
              <a:rPr lang="en-US" altLang="zh-CN" sz="2400"/>
              <a:t>”</a:t>
            </a:r>
            <a:endParaRPr lang="en-US" altLang="zh-CN" sz="2400"/>
          </a:p>
        </p:txBody>
      </p:sp>
      <p:sp>
        <p:nvSpPr>
          <p:cNvPr id="13" name="文本框 12"/>
          <p:cNvSpPr txBox="1"/>
          <p:nvPr/>
        </p:nvSpPr>
        <p:spPr>
          <a:xfrm>
            <a:off x="4393565" y="1473200"/>
            <a:ext cx="60305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2.</a:t>
            </a:r>
            <a:r>
              <a:rPr lang="zh-CN" altLang="en-US" sz="2400"/>
              <a:t>底角归位（复原魔方第一层四个角块）</a:t>
            </a:r>
            <a:endParaRPr lang="zh-CN" altLang="en-US" sz="2400"/>
          </a:p>
        </p:txBody>
      </p:sp>
      <p:pic>
        <p:nvPicPr>
          <p:cNvPr id="15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270" y="2150745"/>
            <a:ext cx="7073900" cy="1861185"/>
          </a:xfrm>
          <a:prstGeom prst="rect">
            <a:avLst/>
          </a:prstGeom>
        </p:spPr>
      </p:pic>
      <p:pic>
        <p:nvPicPr>
          <p:cNvPr id="16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270" y="3839845"/>
            <a:ext cx="7073900" cy="18040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大体步骤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160780" y="1473200"/>
            <a:ext cx="6228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/>
              <a:t>3.</a:t>
            </a:r>
            <a:r>
              <a:rPr lang="zh-CN" altLang="en-US" sz="2400"/>
              <a:t>中棱归位（复原魔方中层四个棱块的步骤）</a:t>
            </a:r>
            <a:endParaRPr lang="zh-CN" altLang="en-US" sz="2400"/>
          </a:p>
        </p:txBody>
      </p:sp>
      <p:pic>
        <p:nvPicPr>
          <p:cNvPr id="9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85" y="2172970"/>
            <a:ext cx="6458585" cy="15278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72210" y="3940810"/>
            <a:ext cx="1110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>
                <a:sym typeface="+mn-ea"/>
              </a:rPr>
              <a:t>4.顶棱面位（也称顶层架十字，顶层四个棱块的顶面颜色和顶层中心块颜色一样）</a:t>
            </a:r>
            <a:endParaRPr lang="zh-CN" altLang="en-US" sz="2400">
              <a:sym typeface="+mn-ea"/>
            </a:endParaRPr>
          </a:p>
        </p:txBody>
      </p:sp>
      <p:pic>
        <p:nvPicPr>
          <p:cNvPr id="10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" y="4596765"/>
            <a:ext cx="6341745" cy="17627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大体步骤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13130" y="1473200"/>
            <a:ext cx="836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/>
              <a:t>5.</a:t>
            </a:r>
            <a:r>
              <a:rPr lang="zh-CN" altLang="en-US" sz="2400"/>
              <a:t>顶角面位（魔方的四个顶角的顶面色全部调至顶面的步骤）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891540" y="4320540"/>
            <a:ext cx="10190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sym typeface="+mn-ea"/>
              </a:rPr>
              <a:t>6</a:t>
            </a:r>
            <a:r>
              <a:rPr lang="zh-CN" altLang="en-US" sz="2400">
                <a:sym typeface="+mn-ea"/>
              </a:rPr>
              <a:t>.顶角归位（面位的四个顶角的其他两面颜色和对应面的中心块颜色同色）</a:t>
            </a:r>
            <a:endParaRPr lang="zh-CN" altLang="en-US" sz="2400">
              <a:sym typeface="+mn-ea"/>
            </a:endParaRPr>
          </a:p>
        </p:txBody>
      </p:sp>
      <p:pic>
        <p:nvPicPr>
          <p:cNvPr id="11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95" y="1913255"/>
            <a:ext cx="5078730" cy="23482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5042535"/>
            <a:ext cx="3047365" cy="12636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大体步骤</a:t>
            </a:r>
            <a:endParaRPr lang="zh-CN" altLang="en-US"/>
          </a:p>
        </p:txBody>
      </p:sp>
      <p:pic>
        <p:nvPicPr>
          <p:cNvPr id="14" name="图片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95" y="2540000"/>
            <a:ext cx="8964930" cy="2120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89660" y="1445260"/>
            <a:ext cx="7142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/>
              <a:t>7.顶棱归位（已经面位的四个顶棱的另一面的颜色和</a:t>
            </a:r>
            <a:endParaRPr lang="zh-CN" altLang="en-US" sz="2400"/>
          </a:p>
          <a:p>
            <a:pPr algn="l"/>
            <a:r>
              <a:rPr lang="zh-CN" altLang="en-US" sz="2400"/>
              <a:t>   所在的另四个面的中心块颜色同色）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2014855" y="5031105"/>
            <a:ext cx="3705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至此7步后，已经全部完成</a:t>
            </a:r>
            <a:endParaRPr lang="zh-CN" altLang="en-US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0" y="225415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03777" y="2813332"/>
            <a:ext cx="811924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技术选型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868883" y="2813332"/>
            <a:ext cx="275966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3765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Part three</a:t>
            </a:r>
            <a:endParaRPr lang="en-US" altLang="zh-CN" sz="40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 autoUpdateAnimBg="0"/>
      <p:bldP spid="10244" grpId="0" animBg="1" autoUpdateAnimBg="0"/>
      <p:bldP spid="10246" grpId="0" autoUpdateAnimBg="0"/>
      <p:bldP spid="1024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页面跳转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55395" y="1123633"/>
            <a:ext cx="823023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web</a:t>
            </a:r>
            <a:r>
              <a:rPr lang="zh-CN" altLang="en-US" sz="2400"/>
              <a:t>服务器</a:t>
            </a:r>
            <a:r>
              <a:rPr lang="en-US" altLang="zh-CN" sz="2400"/>
              <a:t>(tomcat)</a:t>
            </a:r>
            <a:r>
              <a:rPr lang="zh-CN" altLang="en-US" sz="2400"/>
              <a:t>种的</a:t>
            </a:r>
            <a:r>
              <a:rPr lang="en-US" altLang="zh-CN" sz="2400"/>
              <a:t>web</a:t>
            </a:r>
            <a:r>
              <a:rPr lang="zh-CN" altLang="en-US" sz="2400"/>
              <a:t>项目的</a:t>
            </a:r>
            <a:r>
              <a:rPr lang="en-US" altLang="zh-CN" sz="2400"/>
              <a:t>web.xml</a:t>
            </a:r>
            <a:r>
              <a:rPr lang="zh-CN" altLang="en-US" sz="2400"/>
              <a:t>设置初始页面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服务器解析到浏览器请求</a:t>
            </a:r>
            <a:endParaRPr lang="zh-CN" altLang="en-US" sz="2400"/>
          </a:p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27605" y="2883535"/>
            <a:ext cx="1355090" cy="726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428240" y="3062605"/>
            <a:ext cx="1287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web</a:t>
            </a:r>
            <a:r>
              <a:rPr lang="zh-CN" altLang="en-US"/>
              <a:t>浏览器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3782695" y="3278505"/>
            <a:ext cx="12217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004435" y="2883535"/>
            <a:ext cx="1355090" cy="726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253355" y="3114675"/>
            <a:ext cx="1287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tomcat</a:t>
            </a:r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7477760" y="2883535"/>
            <a:ext cx="1355090" cy="726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577455" y="3062605"/>
            <a:ext cx="1287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web.xml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477760" y="4191635"/>
            <a:ext cx="1355090" cy="726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520305" y="4354195"/>
            <a:ext cx="1287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index.jsp</a:t>
            </a:r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6384925" y="3283585"/>
            <a:ext cx="9963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3" idx="2"/>
            <a:endCxn id="15" idx="0"/>
          </p:cNvCxnSpPr>
          <p:nvPr/>
        </p:nvCxnSpPr>
        <p:spPr>
          <a:xfrm>
            <a:off x="8155305" y="3609975"/>
            <a:ext cx="0" cy="581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8308975" y="3605530"/>
            <a:ext cx="5715" cy="5664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6352540" y="3147378"/>
            <a:ext cx="1096645" cy="8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3811270" y="3147695"/>
            <a:ext cx="1143635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908425" y="3406775"/>
            <a:ext cx="94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request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3688715" y="2665730"/>
            <a:ext cx="1541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返回</a:t>
            </a:r>
            <a:r>
              <a:rPr lang="en-US" altLang="zh-CN"/>
              <a:t>index.jsp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>
                <a:sym typeface="+mn-ea"/>
              </a:rPr>
              <a:t>页面展现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4705" y="1704340"/>
            <a:ext cx="9408795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 sz="2800">
                <a:sym typeface="+mn-ea"/>
              </a:rPr>
              <a:t>选用</a:t>
            </a:r>
            <a:r>
              <a:rPr lang="en-US" altLang="zh-CN" sz="2800">
                <a:sym typeface="+mn-ea"/>
              </a:rPr>
              <a:t>jsp</a:t>
            </a:r>
            <a:r>
              <a:rPr lang="zh-CN" altLang="en-US" sz="2800">
                <a:sym typeface="+mn-ea"/>
              </a:rPr>
              <a:t>作为页面的展示，并</a:t>
            </a:r>
            <a:r>
              <a:rPr lang="zh-CN" altLang="en-US" sz="2800">
                <a:sym typeface="+mn-ea"/>
              </a:rPr>
              <a:t>控制页面的跳转</a:t>
            </a:r>
            <a:endParaRPr lang="zh-CN" altLang="en-US" sz="280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>
              <a:sym typeface="+mn-ea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sz="2800"/>
              <a:t>javascript</a:t>
            </a:r>
            <a:r>
              <a:rPr lang="zh-CN" altLang="en-US" sz="2800"/>
              <a:t>控制魔方旋转</a:t>
            </a:r>
            <a:r>
              <a:rPr lang="zh-CN" altLang="en-US" sz="2800">
                <a:sym typeface="+mn-ea"/>
              </a:rPr>
              <a:t>方向、旋转</a:t>
            </a:r>
            <a:r>
              <a:rPr lang="zh-CN" altLang="en-US" sz="2800">
                <a:sym typeface="+mn-ea"/>
              </a:rPr>
              <a:t>速度等参数</a:t>
            </a:r>
            <a:r>
              <a:rPr lang="zh-CN" altLang="en-US" sz="2800"/>
              <a:t>的传输</a:t>
            </a:r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/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sz="2800">
                <a:sym typeface="+mn-ea"/>
              </a:rPr>
              <a:t>css</a:t>
            </a:r>
            <a:r>
              <a:rPr lang="zh-CN" altLang="en-US" sz="2800">
                <a:sym typeface="+mn-ea"/>
              </a:rPr>
              <a:t>控制页面的样式，控制魔方旋转的方向、速度等参数</a:t>
            </a:r>
            <a:endParaRPr lang="zh-CN" altLang="en-US" sz="2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0" y="225415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03777" y="2813332"/>
            <a:ext cx="811924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功能模块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868883" y="2813332"/>
            <a:ext cx="24714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3765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Part four</a:t>
            </a:r>
            <a:endParaRPr lang="en-US" altLang="zh-CN" sz="40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10244" grpId="0" bldLvl="0" animBg="1" autoUpdateAnimBg="0"/>
      <p:bldP spid="10246" grpId="0" autoUpdateAnimBg="0"/>
      <p:bldP spid="10247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 b="0" dirty="0"/>
              <a:t>4.1 </a:t>
            </a:r>
            <a:r>
              <a:rPr lang="zh-CN" altLang="en-US" b="0" dirty="0"/>
              <a:t>涂色模块</a:t>
            </a:r>
            <a:endParaRPr lang="zh-CN" altLang="en-US" b="0" dirty="0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97675" y="2682875"/>
            <a:ext cx="3070860" cy="24028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90" y="2682875"/>
            <a:ext cx="6014085" cy="25800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43305" y="1286510"/>
            <a:ext cx="763651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在现实中，人们打乱魔方是随机的，我们希望能够将现实中某个魔方状态以涂色形式输入到网站中去，作为网站魔方的初始状态，然后通过 </a:t>
            </a:r>
            <a:r>
              <a:rPr lang="en-US" altLang="zh-CN" sz="2000"/>
              <a:t>“</a:t>
            </a:r>
            <a:r>
              <a:rPr lang="zh-CN" altLang="en-US" sz="2000"/>
              <a:t>自动完成</a:t>
            </a:r>
            <a:r>
              <a:rPr lang="en-US" altLang="zh-CN" sz="2000"/>
              <a:t>”</a:t>
            </a:r>
            <a:r>
              <a:rPr lang="zh-CN" altLang="en-US" sz="2000"/>
              <a:t>按钮就可以得到复原</a:t>
            </a:r>
            <a:endParaRPr lang="zh-CN" altLang="en-US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11"/>
          <p:cNvSpPr/>
          <p:nvPr/>
        </p:nvSpPr>
        <p:spPr bwMode="auto">
          <a:xfrm>
            <a:off x="4792379" y="1670001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9" name="Freeform 10"/>
          <p:cNvSpPr/>
          <p:nvPr/>
        </p:nvSpPr>
        <p:spPr bwMode="auto">
          <a:xfrm>
            <a:off x="4628930" y="1761202"/>
            <a:ext cx="7098472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Rectangle 12"/>
          <p:cNvSpPr>
            <a:spLocks noChangeArrowheads="1"/>
          </p:cNvSpPr>
          <p:nvPr/>
        </p:nvSpPr>
        <p:spPr bwMode="auto">
          <a:xfrm>
            <a:off x="4878070" y="1701751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1" name="Freeform 11"/>
          <p:cNvSpPr/>
          <p:nvPr/>
        </p:nvSpPr>
        <p:spPr bwMode="auto">
          <a:xfrm>
            <a:off x="4792379" y="2642740"/>
            <a:ext cx="891827" cy="112669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2" name="Freeform 10"/>
          <p:cNvSpPr/>
          <p:nvPr/>
        </p:nvSpPr>
        <p:spPr bwMode="auto">
          <a:xfrm>
            <a:off x="4628930" y="2740142"/>
            <a:ext cx="7098472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3" name="Rectangle 12"/>
          <p:cNvSpPr>
            <a:spLocks noChangeArrowheads="1"/>
          </p:cNvSpPr>
          <p:nvPr/>
        </p:nvSpPr>
        <p:spPr bwMode="auto">
          <a:xfrm>
            <a:off x="4859655" y="2642739"/>
            <a:ext cx="720444" cy="7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4" name="Freeform 11"/>
          <p:cNvSpPr/>
          <p:nvPr/>
        </p:nvSpPr>
        <p:spPr bwMode="auto">
          <a:xfrm>
            <a:off x="4792379" y="3609138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5" name="Freeform 10"/>
          <p:cNvSpPr/>
          <p:nvPr/>
        </p:nvSpPr>
        <p:spPr bwMode="auto">
          <a:xfrm>
            <a:off x="4635328" y="3729005"/>
            <a:ext cx="7219074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4878070" y="3609138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7" name="Freeform 11"/>
          <p:cNvSpPr/>
          <p:nvPr/>
        </p:nvSpPr>
        <p:spPr bwMode="auto">
          <a:xfrm>
            <a:off x="4792379" y="4570768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8" name="Freeform 10"/>
          <p:cNvSpPr/>
          <p:nvPr/>
        </p:nvSpPr>
        <p:spPr bwMode="auto">
          <a:xfrm>
            <a:off x="4660680" y="4682051"/>
            <a:ext cx="7098472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9" name="Rectangle 12"/>
          <p:cNvSpPr>
            <a:spLocks noChangeArrowheads="1"/>
          </p:cNvSpPr>
          <p:nvPr/>
        </p:nvSpPr>
        <p:spPr bwMode="auto">
          <a:xfrm>
            <a:off x="4878070" y="4570769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3" name="TextBox 105"/>
          <p:cNvSpPr txBox="1">
            <a:spLocks noChangeArrowheads="1"/>
          </p:cNvSpPr>
          <p:nvPr/>
        </p:nvSpPr>
        <p:spPr bwMode="auto">
          <a:xfrm>
            <a:off x="5564497" y="1886371"/>
            <a:ext cx="22402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3765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GB" dirty="0">
                <a:latin typeface="+mj-ea"/>
                <a:ea typeface="+mj-ea"/>
              </a:rPr>
              <a:t>研究背景和研究现状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4354" name="TextBox 106"/>
          <p:cNvSpPr txBox="1">
            <a:spLocks noChangeArrowheads="1"/>
          </p:cNvSpPr>
          <p:nvPr/>
        </p:nvSpPr>
        <p:spPr bwMode="auto">
          <a:xfrm>
            <a:off x="4985978" y="1633472"/>
            <a:ext cx="49593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55" name="TextBox 108"/>
          <p:cNvSpPr txBox="1">
            <a:spLocks noChangeArrowheads="1"/>
          </p:cNvSpPr>
          <p:nvPr/>
        </p:nvSpPr>
        <p:spPr bwMode="auto">
          <a:xfrm>
            <a:off x="5564740" y="2906404"/>
            <a:ext cx="63671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GB" dirty="0">
                <a:latin typeface="+mj-ea"/>
                <a:ea typeface="+mj-ea"/>
                <a:sym typeface="+mn-ea"/>
              </a:rPr>
              <a:t>基于规则的魔方求解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4356" name="TextBox 109"/>
          <p:cNvSpPr txBox="1">
            <a:spLocks noChangeArrowheads="1"/>
          </p:cNvSpPr>
          <p:nvPr/>
        </p:nvSpPr>
        <p:spPr bwMode="auto">
          <a:xfrm>
            <a:off x="4986020" y="2679065"/>
            <a:ext cx="463550" cy="7067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58" name="TextBox 116"/>
          <p:cNvSpPr txBox="1">
            <a:spLocks noChangeArrowheads="1"/>
          </p:cNvSpPr>
          <p:nvPr/>
        </p:nvSpPr>
        <p:spPr bwMode="auto">
          <a:xfrm>
            <a:off x="4970103" y="3707555"/>
            <a:ext cx="49593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60" name="TextBox 118"/>
          <p:cNvSpPr txBox="1">
            <a:spLocks noChangeArrowheads="1"/>
          </p:cNvSpPr>
          <p:nvPr/>
        </p:nvSpPr>
        <p:spPr bwMode="auto">
          <a:xfrm>
            <a:off x="4970103" y="4568534"/>
            <a:ext cx="49593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63" name="Freeform 5"/>
          <p:cNvSpPr/>
          <p:nvPr/>
        </p:nvSpPr>
        <p:spPr bwMode="auto">
          <a:xfrm>
            <a:off x="0" y="1339"/>
            <a:ext cx="4260774" cy="6869605"/>
          </a:xfrm>
          <a:custGeom>
            <a:avLst/>
            <a:gdLst>
              <a:gd name="T0" fmla="*/ 0 w 5566"/>
              <a:gd name="T1" fmla="*/ 0 h 9000"/>
              <a:gd name="T2" fmla="*/ 4324 w 5566"/>
              <a:gd name="T3" fmla="*/ 0 h 9000"/>
              <a:gd name="T4" fmla="*/ 5566 w 5566"/>
              <a:gd name="T5" fmla="*/ 9000 h 9000"/>
              <a:gd name="T6" fmla="*/ 0 w 5566"/>
              <a:gd name="T7" fmla="*/ 9000 h 9000"/>
              <a:gd name="T8" fmla="*/ 0 w 5566"/>
              <a:gd name="T9" fmla="*/ 0 h 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6" h="9000">
                <a:moveTo>
                  <a:pt x="0" y="0"/>
                </a:moveTo>
                <a:lnTo>
                  <a:pt x="4324" y="0"/>
                </a:lnTo>
                <a:lnTo>
                  <a:pt x="5566" y="9000"/>
                </a:lnTo>
                <a:lnTo>
                  <a:pt x="0" y="9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59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</a:extLst>
            </a:blip>
            <a:srcRect/>
            <a:stretch>
              <a:fillRect l="-14000" r="-35000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40569" y="1339"/>
            <a:ext cx="1867759" cy="6869605"/>
            <a:chOff x="2640569" y="1339"/>
            <a:chExt cx="1867759" cy="6869605"/>
          </a:xfrm>
        </p:grpSpPr>
        <p:sp>
          <p:nvSpPr>
            <p:cNvPr id="14364" name="Freeform 6"/>
            <p:cNvSpPr/>
            <p:nvPr/>
          </p:nvSpPr>
          <p:spPr bwMode="auto">
            <a:xfrm>
              <a:off x="3392751" y="1339"/>
              <a:ext cx="1115577" cy="6869605"/>
            </a:xfrm>
            <a:custGeom>
              <a:avLst/>
              <a:gdLst>
                <a:gd name="T0" fmla="*/ 0 w 1457"/>
                <a:gd name="T1" fmla="*/ 0 h 9000"/>
                <a:gd name="T2" fmla="*/ 224 w 1457"/>
                <a:gd name="T3" fmla="*/ 0 h 9000"/>
                <a:gd name="T4" fmla="*/ 1457 w 1457"/>
                <a:gd name="T5" fmla="*/ 9000 h 9000"/>
                <a:gd name="T6" fmla="*/ 1233 w 1457"/>
                <a:gd name="T7" fmla="*/ 9000 h 9000"/>
                <a:gd name="T8" fmla="*/ 0 w 1457"/>
                <a:gd name="T9" fmla="*/ 0 h 9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7" h="9000">
                  <a:moveTo>
                    <a:pt x="0" y="0"/>
                  </a:moveTo>
                  <a:lnTo>
                    <a:pt x="224" y="0"/>
                  </a:lnTo>
                  <a:lnTo>
                    <a:pt x="1457" y="9000"/>
                  </a:lnTo>
                  <a:lnTo>
                    <a:pt x="1233" y="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5" name="矩形 12"/>
            <p:cNvSpPr>
              <a:spLocks noChangeArrowheads="1"/>
            </p:cNvSpPr>
            <p:nvPr/>
          </p:nvSpPr>
          <p:spPr bwMode="auto">
            <a:xfrm>
              <a:off x="2640569" y="5937859"/>
              <a:ext cx="1732873" cy="7823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66" name="TextBox 98"/>
          <p:cNvSpPr txBox="1">
            <a:spLocks noChangeArrowheads="1"/>
          </p:cNvSpPr>
          <p:nvPr/>
        </p:nvSpPr>
        <p:spPr bwMode="auto">
          <a:xfrm>
            <a:off x="2800845" y="5977530"/>
            <a:ext cx="90293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67" name="TextBox 104"/>
          <p:cNvSpPr txBox="1">
            <a:spLocks noChangeArrowheads="1"/>
          </p:cNvSpPr>
          <p:nvPr/>
        </p:nvSpPr>
        <p:spPr bwMode="auto">
          <a:xfrm>
            <a:off x="2854798" y="6359968"/>
            <a:ext cx="1180639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Contents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4" name="图片 33" descr="横版组合——透明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10"/>
          <p:cNvSpPr/>
          <p:nvPr/>
        </p:nvSpPr>
        <p:spPr bwMode="auto">
          <a:xfrm>
            <a:off x="4671695" y="5674360"/>
            <a:ext cx="7082790" cy="810895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117"/>
          <p:cNvSpPr txBox="1">
            <a:spLocks noChangeArrowheads="1"/>
          </p:cNvSpPr>
          <p:nvPr/>
        </p:nvSpPr>
        <p:spPr bwMode="auto">
          <a:xfrm>
            <a:off x="5600889" y="5848310"/>
            <a:ext cx="17830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3765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项目测试与部署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Freeform 11"/>
          <p:cNvSpPr/>
          <p:nvPr/>
        </p:nvSpPr>
        <p:spPr bwMode="auto">
          <a:xfrm>
            <a:off x="4820319" y="5561916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895850" y="5574069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TextBox 118"/>
          <p:cNvSpPr txBox="1">
            <a:spLocks noChangeArrowheads="1"/>
          </p:cNvSpPr>
          <p:nvPr/>
        </p:nvSpPr>
        <p:spPr bwMode="auto">
          <a:xfrm>
            <a:off x="4985978" y="5616284"/>
            <a:ext cx="49593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" name="TextBox 108"/>
          <p:cNvSpPr txBox="1">
            <a:spLocks noChangeArrowheads="1"/>
          </p:cNvSpPr>
          <p:nvPr/>
        </p:nvSpPr>
        <p:spPr bwMode="auto">
          <a:xfrm>
            <a:off x="5582959" y="4815472"/>
            <a:ext cx="63671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latin typeface="+mj-ea"/>
                <a:ea typeface="+mj-ea"/>
              </a:rPr>
              <a:t>功能模块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5" name="TextBox 108"/>
          <p:cNvSpPr txBox="1">
            <a:spLocks noChangeArrowheads="1"/>
          </p:cNvSpPr>
          <p:nvPr/>
        </p:nvSpPr>
        <p:spPr bwMode="auto">
          <a:xfrm>
            <a:off x="5578710" y="3960504"/>
            <a:ext cx="63671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latin typeface="+mj-ea"/>
                <a:ea typeface="+mj-ea"/>
              </a:rPr>
              <a:t>技术选型</a:t>
            </a:r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3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3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3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bldLvl="0" animBg="1" autoUpdateAnimBg="0"/>
      <p:bldP spid="14343" grpId="0" bldLvl="0" animBg="1" autoUpdateAnimBg="0"/>
      <p:bldP spid="14346" grpId="0" bldLvl="0" animBg="1" autoUpdateAnimBg="0"/>
      <p:bldP spid="14349" grpId="0" bldLvl="0" animBg="1" autoUpdateAnimBg="0"/>
      <p:bldP spid="14353" grpId="0" autoUpdateAnimBg="0"/>
      <p:bldP spid="14354" grpId="0"/>
      <p:bldP spid="14355" grpId="0" autoUpdateAnimBg="0"/>
      <p:bldP spid="14356" grpId="0" bldLvl="0" animBg="1"/>
      <p:bldP spid="14358" grpId="0" autoUpdateAnimBg="0"/>
      <p:bldP spid="14360" grpId="0"/>
      <p:bldP spid="14366" grpId="0" autoUpdateAnimBg="0"/>
      <p:bldP spid="14367" grpId="0" autoUpdateAnimBg="0"/>
      <p:bldP spid="4" grpId="0" autoUpdateAnimBg="0"/>
      <p:bldP spid="12" grpId="0" bldLvl="0" animBg="1" autoUpdateAnimBg="0"/>
      <p:bldP spid="13" grpId="0"/>
      <p:bldP spid="14" grpId="0" autoUpdateAnimBg="0"/>
      <p:bldP spid="15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b="0" dirty="0"/>
              <a:t>4.2 </a:t>
            </a:r>
            <a:r>
              <a:rPr lang="zh-CN" altLang="en-US" b="0" dirty="0"/>
              <a:t>控制</a:t>
            </a:r>
            <a:r>
              <a:rPr lang="zh-CN" altLang="en-US" b="0" dirty="0"/>
              <a:t>模块</a:t>
            </a:r>
            <a:endParaRPr lang="zh-CN" altLang="en-US" b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932430"/>
            <a:ext cx="9961880" cy="22866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8835" y="1634490"/>
            <a:ext cx="71196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/>
              <a:t>通过控制面板可以控制魔方的转动速度、上一步、下一步、自动完成等操作。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/>
              <a:t>甚至可以拉动X、Y轴条形框去改变魔方的视角</a:t>
            </a:r>
            <a:endParaRPr lang="zh-CN" altLang="en-US"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魔方状态</a:t>
            </a:r>
            <a:r>
              <a:rPr lang="zh-CN" altLang="en-US" dirty="0"/>
              <a:t>显示</a:t>
            </a:r>
            <a:r>
              <a:rPr lang="zh-CN" altLang="en-US" dirty="0"/>
              <a:t>模块</a:t>
            </a:r>
            <a:endParaRPr lang="zh-CN" altLang="en-US" dirty="0"/>
          </a:p>
        </p:txBody>
      </p:sp>
      <p:pic>
        <p:nvPicPr>
          <p:cNvPr id="6" name="20191214_183046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07030" y="1312545"/>
            <a:ext cx="5637530" cy="4233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916680" y="2795270"/>
            <a:ext cx="81641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项目测试与</a:t>
            </a:r>
            <a:r>
              <a:rPr lang="zh-CN" altLang="en-US" sz="4400" dirty="0">
                <a:solidFill>
                  <a:schemeClr val="bg1"/>
                </a:solidFill>
              </a:rPr>
              <a:t>部署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8" name="TextBox 26"/>
          <p:cNvSpPr txBox="1">
            <a:spLocks noChangeArrowheads="1"/>
          </p:cNvSpPr>
          <p:nvPr/>
        </p:nvSpPr>
        <p:spPr bwMode="auto">
          <a:xfrm>
            <a:off x="873954" y="2810155"/>
            <a:ext cx="254127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Part five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10244" grpId="0" animBg="1" autoUpdateAnimBg="0"/>
      <p:bldP spid="8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项目测试</a:t>
            </a:r>
            <a:endParaRPr lang="zh-CN" altLang="en-US" dirty="0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811530" y="2278380"/>
          <a:ext cx="10275570" cy="190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2595"/>
                <a:gridCol w="1712595"/>
                <a:gridCol w="1778635"/>
                <a:gridCol w="1646555"/>
                <a:gridCol w="1712595"/>
                <a:gridCol w="1712595"/>
              </a:tblGrid>
              <a:tr h="60642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Chrome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Firefox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IE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360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Safari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页面展示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异常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6572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javascript</a:t>
                      </a:r>
                      <a:r>
                        <a:rPr lang="zh-CN" altLang="en-US"/>
                        <a:t>传参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项目测试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0190" y="1619250"/>
            <a:ext cx="3021965" cy="398970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236210" y="2536190"/>
            <a:ext cx="3840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不能兼容苹果自带的浏览器</a:t>
            </a:r>
            <a:endParaRPr lang="zh-CN" altLang="en-US" sz="2400"/>
          </a:p>
          <a:p>
            <a:r>
              <a:rPr lang="zh-CN" altLang="en-US" sz="2400"/>
              <a:t>在</a:t>
            </a:r>
            <a:r>
              <a:rPr lang="en-US" altLang="zh-CN" sz="2400"/>
              <a:t>Safari</a:t>
            </a:r>
            <a:r>
              <a:rPr lang="zh-CN" altLang="en-US" sz="2400"/>
              <a:t>浏览器种显示异常</a:t>
            </a:r>
            <a:endParaRPr lang="zh-CN" altLang="en-US"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部署环境</a:t>
            </a:r>
            <a:endParaRPr lang="zh-CN" altLang="en-US" dirty="0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459865" y="1920875"/>
          <a:ext cx="852551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1895"/>
                <a:gridCol w="6063615"/>
              </a:tblGrid>
              <a:tr h="762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阿里云</a:t>
                      </a:r>
                      <a:r>
                        <a:rPr lang="en-US" altLang="zh-CN"/>
                        <a:t>ECS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t>  2.00Hz</a:t>
                      </a:r>
                      <a:r>
                        <a:rPr sz="1800">
                          <a:sym typeface="+mn-ea"/>
                        </a:rPr>
                        <a:t>（</a:t>
                      </a:r>
                      <a:r>
                        <a:rPr lang="en-US" sz="1800">
                          <a:sym typeface="+mn-ea"/>
                        </a:rPr>
                        <a:t>1</a:t>
                      </a:r>
                      <a:r>
                        <a:rPr lang="zh-CN" altLang="en-US" sz="1800">
                          <a:sym typeface="+mn-ea"/>
                        </a:rPr>
                        <a:t>核</a:t>
                      </a:r>
                      <a:r>
                        <a:rPr sz="1800">
                          <a:sym typeface="+mn-ea"/>
                        </a:rPr>
                        <a:t>）</a:t>
                      </a:r>
                      <a:r>
                        <a:t> 2.00G</a:t>
                      </a:r>
                      <a:r>
                        <a:rPr lang="en-US"/>
                        <a:t>B  </a:t>
                      </a:r>
                      <a:r>
                        <a:rPr lang="zh-CN"/>
                        <a:t>带宽：</a:t>
                      </a:r>
                      <a:r>
                        <a:t>1Mbps</a:t>
                      </a:r>
                    </a:p>
                  </a:txBody>
                  <a:tcPr anchor="ctr" anchorCtr="0"/>
                </a:tc>
              </a:tr>
              <a:tr h="762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操作系统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CentOS  7.2 64位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762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web</a:t>
                      </a:r>
                      <a:r>
                        <a:rPr lang="zh-CN" altLang="en-US"/>
                        <a:t>服务器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tomcat 9.0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762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访问地址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http://www.campustao.cn:8080/ligang/</a:t>
                      </a:r>
                      <a:endParaRPr lang="en-US" altLang="zh-CN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617980" y="5311775"/>
            <a:ext cx="625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项目</a:t>
            </a:r>
            <a:r>
              <a:rPr lang="en-US" altLang="zh-CN"/>
              <a:t>github</a:t>
            </a:r>
            <a:r>
              <a:rPr lang="zh-CN" altLang="en-US"/>
              <a:t>地址：</a:t>
            </a:r>
            <a:r>
              <a:rPr lang="zh-CN" altLang="en-US"/>
              <a:t>https://github.com/muziyuxiang/magiccube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可视化部署面板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100" y="2062480"/>
            <a:ext cx="9906000" cy="32956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66520" y="1530985"/>
            <a:ext cx="653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/>
              <a:t>减少运维成本、一键部署、一键安装、可视化资源利用率</a:t>
            </a:r>
            <a:endParaRPr lang="zh-CN" altLang="en-US"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参考和引用：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14705" y="1635760"/>
            <a:ext cx="995299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/>
            <a:r>
              <a:rPr lang="en-US" altLang="zh-CN" sz="2800" dirty="0">
                <a:sym typeface="+mn-ea"/>
              </a:rPr>
              <a:t>[1] http://deepcube.igb.uci.edu.</a:t>
            </a:r>
            <a:r>
              <a:rPr lang="zh-CN" altLang="en-US" sz="2800" dirty="0">
                <a:sym typeface="+mn-ea"/>
              </a:rPr>
              <a:t>   </a:t>
            </a:r>
            <a:endParaRPr lang="zh-CN" altLang="en-US" sz="2800" dirty="0"/>
          </a:p>
          <a:p>
            <a:pPr lvl="1"/>
            <a:r>
              <a:rPr lang="en-US" altLang="zh-CN" sz="2800" dirty="0">
                <a:sym typeface="+mn-ea"/>
              </a:rPr>
              <a:t>[2] </a:t>
            </a:r>
            <a:r>
              <a:rPr lang="zh-CN" altLang="en-US" sz="2800" dirty="0">
                <a:sym typeface="+mn-ea"/>
              </a:rPr>
              <a:t>Forest Agostinelli,</a:t>
            </a:r>
            <a:r>
              <a:rPr lang="en-US" altLang="zh-CN" sz="2800" dirty="0">
                <a:sym typeface="+mn-ea"/>
              </a:rPr>
              <a:t>etc</a:t>
            </a:r>
            <a:r>
              <a:rPr lang="zh-CN" altLang="en-US" sz="2800" dirty="0">
                <a:sym typeface="+mn-ea"/>
              </a:rPr>
              <a:t> </a:t>
            </a:r>
            <a:r>
              <a:rPr lang="en-US" altLang="zh-CN" sz="2800" dirty="0">
                <a:sym typeface="+mn-ea"/>
              </a:rPr>
              <a:t>.</a:t>
            </a:r>
            <a:r>
              <a:rPr lang="zh-CN" altLang="en-US" sz="2800" dirty="0">
                <a:sym typeface="+mn-ea"/>
              </a:rPr>
              <a:t>Solving the Rubik</a:t>
            </a:r>
            <a:r>
              <a:rPr lang="en-US" altLang="zh-CN" sz="2800" dirty="0">
                <a:sym typeface="+mn-ea"/>
              </a:rPr>
              <a:t>'</a:t>
            </a:r>
            <a:r>
              <a:rPr lang="zh-CN" altLang="en-US" sz="2800" dirty="0">
                <a:sym typeface="+mn-ea"/>
              </a:rPr>
              <a:t>s cube with deep reinforcement learning and search</a:t>
            </a:r>
            <a:r>
              <a:rPr lang="en-US" altLang="zh-CN" sz="2800" dirty="0">
                <a:sym typeface="+mn-ea"/>
              </a:rPr>
              <a:t>.</a:t>
            </a:r>
            <a:r>
              <a:rPr lang="en-US" altLang="zh-CN" sz="2800" dirty="0">
                <a:sym typeface="+mn-ea"/>
              </a:rPr>
              <a:t>Nature,2019.</a:t>
            </a:r>
            <a:r>
              <a:rPr lang="zh-CN" altLang="en-US" sz="2800" dirty="0">
                <a:sym typeface="+mn-ea"/>
              </a:rPr>
              <a:t>  </a:t>
            </a:r>
            <a:endParaRPr lang="zh-CN" altLang="en-US" sz="2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89555" y="358903"/>
            <a:ext cx="4265218" cy="9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677" y="2252370"/>
            <a:ext cx="7998645" cy="2353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703777" y="2755468"/>
            <a:ext cx="836184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37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GB" sz="4400" dirty="0">
                <a:latin typeface="+mj-ea"/>
                <a:ea typeface="+mj-ea"/>
                <a:sym typeface="+mn-ea"/>
              </a:rPr>
              <a:t>研究背景和研究现状</a:t>
            </a:r>
            <a:r>
              <a:rPr lang="en-GB" altLang="zh-CN" sz="4400" dirty="0">
                <a:latin typeface="+mj-ea"/>
              </a:rPr>
              <a:t>.</a:t>
            </a:r>
            <a:endParaRPr lang="zh-CN" altLang="en-US" sz="4400" dirty="0">
              <a:latin typeface="+mj-ea"/>
            </a:endParaRPr>
          </a:p>
        </p:txBody>
      </p:sp>
      <p:sp>
        <p:nvSpPr>
          <p:cNvPr id="8" name="TextBox 26"/>
          <p:cNvSpPr txBox="1">
            <a:spLocks noChangeArrowheads="1"/>
          </p:cNvSpPr>
          <p:nvPr/>
        </p:nvSpPr>
        <p:spPr bwMode="auto">
          <a:xfrm>
            <a:off x="839320" y="2683337"/>
            <a:ext cx="280737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Part one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10244" grpId="0" animBg="1" autoUpdateAnimBg="0"/>
      <p:bldP spid="8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研究</a:t>
            </a:r>
            <a:r>
              <a:rPr lang="zh-CN" altLang="en-US" dirty="0"/>
              <a:t>背景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1447800" y="1520825"/>
            <a:ext cx="7894320" cy="4873625"/>
          </a:xfrm>
          <a:prstGeom prst="rect">
            <a:avLst/>
          </a:prstGeom>
        </p:spPr>
        <p:txBody>
          <a:bodyPr vert="horz">
            <a:normAutofit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 panose="05000000000000000000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简介：由匈牙利建筑学教授厄尔诺 鲁比克于</a:t>
            </a:r>
            <a:r>
              <a:rPr lang="en-US" altLang="zh-CN" dirty="0"/>
              <a:t>1974</a:t>
            </a:r>
            <a:r>
              <a:rPr lang="zh-CN" altLang="en-US" dirty="0"/>
              <a:t>年为了教学方便发明的，因此又叫做鲁比克方块。</a:t>
            </a:r>
            <a:r>
              <a:rPr lang="en-US" altLang="zh-CN" dirty="0"/>
              <a:t>Rubik's Cube</a:t>
            </a:r>
            <a:endParaRPr lang="zh-CN" altLang="en-US" dirty="0"/>
          </a:p>
          <a:p>
            <a:r>
              <a:rPr lang="zh-CN" altLang="en-US" dirty="0"/>
              <a:t>问题简述：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由中心块、角块、棱块组成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6</a:t>
            </a:r>
            <a:r>
              <a:rPr lang="zh-CN" altLang="en-US" dirty="0"/>
              <a:t>个中心块、</a:t>
            </a:r>
            <a:r>
              <a:rPr lang="en-US" altLang="zh-CN" dirty="0"/>
              <a:t>8</a:t>
            </a:r>
            <a:r>
              <a:rPr lang="zh-CN" altLang="en-US" dirty="0"/>
              <a:t>个角块</a:t>
            </a:r>
            <a:r>
              <a:rPr lang="zh-CN" altLang="en-US" dirty="0"/>
              <a:t>、</a:t>
            </a:r>
            <a:r>
              <a:rPr lang="en-US" altLang="zh-CN" dirty="0"/>
              <a:t>12</a:t>
            </a:r>
            <a:r>
              <a:rPr lang="zh-CN" altLang="en-US" dirty="0"/>
              <a:t>个棱块</a:t>
            </a:r>
            <a:endParaRPr lang="zh-CN" altLang="en-US" sz="1800" dirty="0"/>
          </a:p>
          <a:p>
            <a:pPr marL="0" indent="0">
              <a:buNone/>
            </a:pPr>
            <a:r>
              <a:rPr lang="zh-CN" altLang="en-US" sz="1800" dirty="0"/>
              <a:t>    </a:t>
            </a:r>
            <a:r>
              <a:rPr lang="en-US" altLang="zh-CN" sz="2400" dirty="0"/>
              <a:t>一共26个小立方体</a:t>
            </a:r>
            <a:r>
              <a:rPr lang="zh-CN" altLang="en-US" sz="2400" dirty="0"/>
              <a:t>，每个块各异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   形成了4.325×10^19种状态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   </a:t>
            </a:r>
            <a:r>
              <a:rPr lang="en-US" altLang="zh-CN" sz="2400" dirty="0"/>
              <a:t>(</a:t>
            </a:r>
            <a:r>
              <a:rPr lang="zh-CN" altLang="en-US" sz="2400" dirty="0"/>
              <a:t>人的寿命最多大概</a:t>
            </a:r>
            <a:r>
              <a:rPr lang="en-US" altLang="zh-CN" sz="2400" dirty="0"/>
              <a:t>3.1536x10^9</a:t>
            </a:r>
            <a:r>
              <a:rPr lang="zh-CN" altLang="en-US" sz="2400" dirty="0"/>
              <a:t>秒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   却只有一种正确的解</a:t>
            </a:r>
            <a:endParaRPr lang="zh-CN" altLang="en-US" sz="2400" dirty="0"/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魔方问题是典型的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大状态空间(large state space)问题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31965" y="2810510"/>
            <a:ext cx="2522220" cy="19062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研究</a:t>
            </a:r>
            <a:r>
              <a:rPr lang="zh-CN" altLang="en-US" dirty="0"/>
              <a:t>背景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1447800" y="1520825"/>
            <a:ext cx="7894320" cy="487362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 panose="05000000000000000000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/>
              <a:t>传统解决思路 （1）枚举or动态规划？（需要巨大的存储和计算能力） （2）搜索（如：蒙特卡罗树搜索）、深层迭代（耗时、往 往给出较长的求解过程）</a:t>
            </a:r>
            <a:endParaRPr dirty="0"/>
          </a:p>
          <a:p>
            <a:r>
              <a:rPr lang="en-US" altLang="zh-CN" dirty="0"/>
              <a:t>DeepCubeA</a:t>
            </a:r>
            <a:r>
              <a:rPr lang="zh-CN" altLang="en-US" dirty="0"/>
              <a:t>作者思路 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DAVI:Deep approximate Value Iteration   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BWAS:Batch Weighted A* search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sz="2400" dirty="0"/>
              <a:t>   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1.2 </a:t>
            </a:r>
            <a:r>
              <a:rPr lang="zh-CN" altLang="en-US" dirty="0">
                <a:sym typeface="+mn-ea"/>
              </a:rPr>
              <a:t>研究现状</a:t>
            </a:r>
            <a:endParaRPr lang="zh-CN" altLang="en-US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03680" y="1734185"/>
            <a:ext cx="93808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/>
              <a:t>市面上有些的魔方求解都是基于搜索的，如</a:t>
            </a:r>
            <a:r>
              <a:rPr lang="en-US" altLang="zh-CN" sz="2400" dirty="0"/>
              <a:t>DeepCubeA</a:t>
            </a:r>
            <a:r>
              <a:rPr lang="zh-CN" altLang="en-US" sz="2400" dirty="0"/>
              <a:t>，基于（蒙特卡洛搜索树）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endParaRPr lang="zh-CN" altLang="en-US" sz="2400" dirty="0"/>
          </a:p>
          <a:p>
            <a:r>
              <a:rPr lang="zh-CN" altLang="en-US" sz="2400" dirty="0"/>
              <a:t>最新的研究DeepCube</a:t>
            </a:r>
            <a:r>
              <a:rPr lang="en-US" altLang="zh-CN" sz="2400" dirty="0"/>
              <a:t>A</a:t>
            </a:r>
            <a:r>
              <a:rPr lang="zh-CN" altLang="en-US" sz="2400" dirty="0"/>
              <a:t>是基于深度学习的求解，力求有限时间内</a:t>
            </a:r>
            <a:r>
              <a:rPr lang="zh-CN" altLang="en-US" sz="2400" dirty="0"/>
              <a:t>最短路径求解（</a:t>
            </a:r>
            <a:r>
              <a:rPr lang="en-US" altLang="zh-CN" sz="2400" dirty="0"/>
              <a:t>60.3%</a:t>
            </a:r>
            <a:r>
              <a:rPr lang="zh-CN" altLang="en-US" sz="2400" dirty="0"/>
              <a:t>的状态都找到了最短路径，在测试集上</a:t>
            </a:r>
            <a:r>
              <a:rPr lang="en-US" altLang="zh-CN" sz="2400" dirty="0"/>
              <a:t>26</a:t>
            </a:r>
            <a:r>
              <a:rPr lang="zh-CN" altLang="en-US" sz="2400" dirty="0"/>
              <a:t>步之内就能给出求解结果</a:t>
            </a:r>
            <a:r>
              <a:rPr lang="zh-CN" altLang="en-US" sz="2400" dirty="0"/>
              <a:t>）。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8940" y="4183380"/>
            <a:ext cx="9577705" cy="1322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 dirty="0"/>
              <a:t>1.3 Question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普通大众能从</a:t>
            </a:r>
            <a:r>
              <a:rPr lang="en-US" altLang="zh-CN" dirty="0"/>
              <a:t>MCTS</a:t>
            </a:r>
            <a:r>
              <a:rPr lang="zh-CN" altLang="en-US" dirty="0"/>
              <a:t>、</a:t>
            </a:r>
            <a:r>
              <a:rPr lang="en-US" altLang="zh-CN" dirty="0"/>
              <a:t>DNN</a:t>
            </a:r>
            <a:r>
              <a:rPr lang="zh-CN" altLang="en-US" dirty="0"/>
              <a:t>种</a:t>
            </a:r>
            <a:r>
              <a:rPr lang="zh-CN" altLang="en-US" dirty="0"/>
              <a:t>学习如何解魔方</a:t>
            </a:r>
            <a:r>
              <a:rPr lang="zh-CN" altLang="en-US" dirty="0"/>
              <a:t>吗？</a:t>
            </a:r>
            <a:endParaRPr lang="zh-CN" altLang="en-US" dirty="0"/>
          </a:p>
          <a:p>
            <a:r>
              <a:rPr lang="zh-CN" altLang="en-US" dirty="0"/>
              <a:t>为什么基于各种搜索，基于深度学习的魔方软件那么多，市面上</a:t>
            </a:r>
            <a:r>
              <a:rPr lang="zh-CN" altLang="en-US" dirty="0"/>
              <a:t>人类学习教程还是基于规则的？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3345" y="2901315"/>
            <a:ext cx="3070225" cy="31438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916680" y="2620645"/>
            <a:ext cx="81641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基于规则的魔方求解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8" name="TextBox 26"/>
          <p:cNvSpPr txBox="1">
            <a:spLocks noChangeArrowheads="1"/>
          </p:cNvSpPr>
          <p:nvPr/>
        </p:nvSpPr>
        <p:spPr bwMode="auto">
          <a:xfrm>
            <a:off x="839320" y="2683337"/>
            <a:ext cx="279971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Part two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10244" grpId="0" animBg="1" autoUpdateAnimBg="0"/>
      <p:bldP spid="8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>
                <a:sym typeface="+mn-ea"/>
              </a:rPr>
              <a:t>大体</a:t>
            </a:r>
            <a:r>
              <a:rPr lang="zh-CN" altLang="en-US" dirty="0">
                <a:sym typeface="+mn-ea"/>
              </a:rPr>
              <a:t>思路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基于规则的魔方求解教程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将大问题分解成小问题，</a:t>
            </a:r>
            <a:r>
              <a:rPr lang="en-US" altLang="zh-CN" dirty="0"/>
              <a:t>6</a:t>
            </a:r>
            <a:r>
              <a:rPr lang="zh-CN" altLang="en-US" dirty="0"/>
              <a:t>个面不会做，先拼</a:t>
            </a:r>
            <a:r>
              <a:rPr lang="en-US" altLang="zh-CN" dirty="0"/>
              <a:t>1</a:t>
            </a:r>
            <a:r>
              <a:rPr lang="zh-CN" altLang="en-US" dirty="0"/>
              <a:t>个面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一个面拼出来就行吗？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不行，还要拼成这个模式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目前来说规则仍是人类学习魔方求解的最佳方式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6075" y="3036570"/>
            <a:ext cx="3089910" cy="22402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69560" y="3150235"/>
            <a:ext cx="2136775" cy="21570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REFSHAPE" val="675580780"/>
  <p:tag name="KSO_WM_UNIT_PLACING_PICTURE_USER_VIEWPORT" val="{&quot;height&quot;:3002,&quot;width&quot;:3972}"/>
</p:tagLst>
</file>

<file path=ppt/tags/tag2.xml><?xml version="1.0" encoding="utf-8"?>
<p:tagLst xmlns:p="http://schemas.openxmlformats.org/presentationml/2006/main">
  <p:tag name="REFSHAPE" val="705960084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434*4817*1165*11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.xml><?xml version="1.0" encoding="utf-8"?>
<p:tagLst xmlns:p="http://schemas.openxmlformats.org/presentationml/2006/main">
  <p:tag name="KSO_WM_UNIT_TABLE_BEAUTIFY" val="smartTable{860bc32b-26e6-4d6e-b50e-1c6557ffe748}"/>
</p:tagLst>
</file>

<file path=ppt/tags/tag5.xml><?xml version="1.0" encoding="utf-8"?>
<p:tagLst xmlns:p="http://schemas.openxmlformats.org/presentationml/2006/main">
  <p:tag name="KSO_WM_UNIT_TABLE_BEAUTIFY" val="smartTable{5ca671c1-0cf8-4ec7-8b1b-4fac5860ad8f}"/>
</p:tagLst>
</file>

<file path=ppt/theme/theme1.xml><?xml version="1.0" encoding="utf-8"?>
<a:theme xmlns:a="http://schemas.openxmlformats.org/drawingml/2006/main" name="A000120140530A99PPBG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C4994"/>
      </a:accent1>
      <a:accent2>
        <a:srgbClr val="0AA3D4"/>
      </a:accent2>
      <a:accent3>
        <a:srgbClr val="DB1F1F"/>
      </a:accent3>
      <a:accent4>
        <a:srgbClr val="247B95"/>
      </a:accent4>
      <a:accent5>
        <a:srgbClr val="AE1324"/>
      </a:accent5>
      <a:accent6>
        <a:srgbClr val="045A88"/>
      </a:accent6>
      <a:hlink>
        <a:srgbClr val="004986"/>
      </a:hlink>
      <a:folHlink>
        <a:srgbClr val="BFBFBF"/>
      </a:folHlink>
    </a:clrScheme>
    <a:fontScheme name="雅黑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1982</Words>
  <Application>WPS 演示</Application>
  <PresentationFormat>宽屏</PresentationFormat>
  <Paragraphs>241</Paragraphs>
  <Slides>28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Arial</vt:lpstr>
      <vt:lpstr>宋体</vt:lpstr>
      <vt:lpstr>Wingdings</vt:lpstr>
      <vt:lpstr>Arial</vt:lpstr>
      <vt:lpstr>微软雅黑</vt:lpstr>
      <vt:lpstr>华文中宋</vt:lpstr>
      <vt:lpstr>Wingdings</vt:lpstr>
      <vt:lpstr>Wingdings 2</vt:lpstr>
      <vt:lpstr>Impact</vt:lpstr>
      <vt:lpstr>Arial Unicode MS</vt:lpstr>
      <vt:lpstr>等线</vt:lpstr>
      <vt:lpstr>Wingdings</vt:lpstr>
      <vt:lpstr>A000120140530A99PPBG</vt:lpstr>
      <vt:lpstr>三阶魔方问题的求解</vt:lpstr>
      <vt:lpstr>PowerPoint 演示文稿</vt:lpstr>
      <vt:lpstr>PowerPoint 演示文稿</vt:lpstr>
      <vt:lpstr>1.1 研究背景</vt:lpstr>
      <vt:lpstr>1.1 研究背景</vt:lpstr>
      <vt:lpstr>1.2 研究现状</vt:lpstr>
      <vt:lpstr>1.3 Question</vt:lpstr>
      <vt:lpstr>PowerPoint 演示文稿</vt:lpstr>
      <vt:lpstr>2.1 大体思路</vt:lpstr>
      <vt:lpstr>2.2 符号的解释</vt:lpstr>
      <vt:lpstr>2.3 大体步骤</vt:lpstr>
      <vt:lpstr>2.3 大体步骤</vt:lpstr>
      <vt:lpstr>2.3 大体步骤</vt:lpstr>
      <vt:lpstr>2.3 大体步骤</vt:lpstr>
      <vt:lpstr>PowerPoint 演示文稿</vt:lpstr>
      <vt:lpstr>3.1 页面跳转</vt:lpstr>
      <vt:lpstr>3.2 页面展现</vt:lpstr>
      <vt:lpstr>PowerPoint 演示文稿</vt:lpstr>
      <vt:lpstr>4.1 涂色模块</vt:lpstr>
      <vt:lpstr>4.2 控制模块</vt:lpstr>
      <vt:lpstr>4.3 魔方状态显示模块</vt:lpstr>
      <vt:lpstr>PowerPoint 演示文稿</vt:lpstr>
      <vt:lpstr>5.1 项目测试</vt:lpstr>
      <vt:lpstr>5.1 项目测试</vt:lpstr>
      <vt:lpstr>5.2 部署环境</vt:lpstr>
      <vt:lpstr>5.3 可视化部署面板</vt:lpstr>
      <vt:lpstr>参考和引用：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WJT</dc:creator>
  <cp:lastModifiedBy>Ambition</cp:lastModifiedBy>
  <cp:revision>90</cp:revision>
  <dcterms:created xsi:type="dcterms:W3CDTF">2018-08-10T09:41:00Z</dcterms:created>
  <dcterms:modified xsi:type="dcterms:W3CDTF">2019-12-14T17:23:46Z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